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5"/>
  </p:notesMasterIdLst>
  <p:sldIdLst>
    <p:sldId id="256" r:id="rId2"/>
    <p:sldId id="299" r:id="rId3"/>
    <p:sldId id="378" r:id="rId4"/>
    <p:sldId id="379" r:id="rId5"/>
    <p:sldId id="380" r:id="rId6"/>
    <p:sldId id="408" r:id="rId7"/>
    <p:sldId id="405" r:id="rId8"/>
    <p:sldId id="288" r:id="rId9"/>
    <p:sldId id="266" r:id="rId10"/>
    <p:sldId id="384" r:id="rId11"/>
    <p:sldId id="385" r:id="rId12"/>
    <p:sldId id="386" r:id="rId13"/>
    <p:sldId id="387" r:id="rId14"/>
    <p:sldId id="413" r:id="rId15"/>
    <p:sldId id="410" r:id="rId16"/>
    <p:sldId id="291" r:id="rId17"/>
    <p:sldId id="305" r:id="rId18"/>
    <p:sldId id="390" r:id="rId19"/>
    <p:sldId id="391" r:id="rId20"/>
    <p:sldId id="392" r:id="rId21"/>
    <p:sldId id="393" r:id="rId22"/>
    <p:sldId id="407" r:id="rId23"/>
    <p:sldId id="31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33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54" autoAdjust="0"/>
  </p:normalViewPr>
  <p:slideViewPr>
    <p:cSldViewPr>
      <p:cViewPr varScale="1">
        <p:scale>
          <a:sx n="102" d="100"/>
          <a:sy n="102" d="100"/>
        </p:scale>
        <p:origin x="25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№4</c:v>
                </c:pt>
                <c:pt idx="1">
                  <c:v>СОШ №2</c:v>
                </c:pt>
                <c:pt idx="2">
                  <c:v>СОШ №5</c:v>
                </c:pt>
                <c:pt idx="3">
                  <c:v>СОШ №6</c:v>
                </c:pt>
                <c:pt idx="4">
                  <c:v>Лицей №12</c:v>
                </c:pt>
                <c:pt idx="5">
                  <c:v>СОШ №7</c:v>
                </c:pt>
                <c:pt idx="6">
                  <c:v>СОШ №10</c:v>
                </c:pt>
                <c:pt idx="7">
                  <c:v>Гимназия №11</c:v>
                </c:pt>
                <c:pt idx="8">
                  <c:v>ООШ №1</c:v>
                </c:pt>
                <c:pt idx="9">
                  <c:v>СОШ №8</c:v>
                </c:pt>
                <c:pt idx="10">
                  <c:v>СОШ №13</c:v>
                </c:pt>
                <c:pt idx="11">
                  <c:v>СОШ №3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0.99</c:v>
                </c:pt>
                <c:pt idx="6">
                  <c:v>0.97</c:v>
                </c:pt>
                <c:pt idx="7">
                  <c:v>0.95</c:v>
                </c:pt>
                <c:pt idx="8">
                  <c:v>0.9</c:v>
                </c:pt>
                <c:pt idx="9">
                  <c:v>0.9</c:v>
                </c:pt>
                <c:pt idx="10">
                  <c:v>0.88</c:v>
                </c:pt>
                <c:pt idx="11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399360"/>
        <c:axId val="86520576"/>
      </c:barChart>
      <c:catAx>
        <c:axId val="80399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6520576"/>
        <c:crosses val="autoZero"/>
        <c:auto val="1"/>
        <c:lblAlgn val="ctr"/>
        <c:lblOffset val="100"/>
        <c:noMultiLvlLbl val="0"/>
      </c:catAx>
      <c:valAx>
        <c:axId val="86520576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80399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3518518518518654"/>
                  <c:y val="-1.12241331235215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05-42E7-8972-4A6ED9340918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05-42E7-8972-4A6ED934091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05-42E7-8972-4A6ED9340918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05-42E7-8972-4A6ED9340918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05-42E7-8972-4A6ED9340918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05-42E7-8972-4A6ED934091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205-42E7-8972-4A6ED9340918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05-42E7-8972-4A6ED9340918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205-42E7-8972-4A6ED9340918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05-42E7-8972-4A6ED9340918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205-42E7-8972-4A6ED9340918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205-42E7-8972-4A6ED9340918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205-42E7-8972-4A6ED9340918}"/>
                </c:ext>
              </c:extLst>
            </c:dLbl>
            <c:dLbl>
              <c:idx val="1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205-42E7-8972-4A6ED9340918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205-42E7-8972-4A6ED9340918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205-42E7-8972-4A6ED9340918}"/>
                </c:ext>
              </c:extLst>
            </c:dLbl>
            <c:dLbl>
              <c:idx val="1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205-42E7-8972-4A6ED9340918}"/>
                </c:ext>
              </c:extLst>
            </c:dLbl>
            <c:dLbl>
              <c:idx val="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205-42E7-8972-4A6ED9340918}"/>
                </c:ext>
              </c:extLst>
            </c:dLbl>
            <c:dLbl>
              <c:idx val="1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205-42E7-8972-4A6ED93409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Лист1!$A$2:$A$21</c:f>
              <c:strCache>
                <c:ptCount val="20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Ст – Иштерякская ООШ</c:v>
                </c:pt>
                <c:pt idx="4">
                  <c:v>Урдалинская ООШ</c:v>
                </c:pt>
                <c:pt idx="5">
                  <c:v>Куакбашская ООШ</c:v>
                </c:pt>
                <c:pt idx="6">
                  <c:v>Сугушлинская ООШ</c:v>
                </c:pt>
                <c:pt idx="7">
                  <c:v>Керлигачская ООШ</c:v>
                </c:pt>
                <c:pt idx="8">
                  <c:v>Н. -Чершелин. НШДС</c:v>
                </c:pt>
                <c:pt idx="9">
                  <c:v>Каркалинская ООШ</c:v>
                </c:pt>
                <c:pt idx="10">
                  <c:v>Урмышлинская ООШ</c:v>
                </c:pt>
                <c:pt idx="11">
                  <c:v>Зай -Каратайская ООШ </c:v>
                </c:pt>
                <c:pt idx="12">
                  <c:v>Ивановская ООШ</c:v>
                </c:pt>
                <c:pt idx="13">
                  <c:v>Новоиштирякская НШДС</c:v>
                </c:pt>
                <c:pt idx="14">
                  <c:v>Тимяшевская СОШ</c:v>
                </c:pt>
                <c:pt idx="15">
                  <c:v>Подлесная ООШ</c:v>
                </c:pt>
                <c:pt idx="16">
                  <c:v>Шугуровская СОШ</c:v>
                </c:pt>
                <c:pt idx="17">
                  <c:v>Урдалинская ООШ</c:v>
                </c:pt>
                <c:pt idx="18">
                  <c:v>Ст-Письмянская ООШ</c:v>
                </c:pt>
                <c:pt idx="19">
                  <c:v>Старо - Кувакская СОШ</c:v>
                </c:pt>
              </c:strCache>
            </c:strRef>
          </c:cat>
          <c:val>
            <c:numRef>
              <c:f>Лист1!$B$2:$B$21</c:f>
              <c:numCache>
                <c:formatCode>0%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205-42E7-8972-4A6ED93409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492864"/>
        <c:axId val="105494400"/>
      </c:barChart>
      <c:catAx>
        <c:axId val="105492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5494400"/>
        <c:crosses val="autoZero"/>
        <c:auto val="1"/>
        <c:lblAlgn val="ctr"/>
        <c:lblOffset val="100"/>
        <c:noMultiLvlLbl val="0"/>
      </c:catAx>
      <c:valAx>
        <c:axId val="105494400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0549286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666930631823272E-2"/>
          <c:y val="3.2521566550811482E-2"/>
          <c:w val="0.93533311295216726"/>
          <c:h val="0.7136397533642033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Гимназия №11</c:v>
                </c:pt>
                <c:pt idx="2">
                  <c:v>СОШ №2</c:v>
                </c:pt>
                <c:pt idx="3">
                  <c:v>СОШ №5</c:v>
                </c:pt>
                <c:pt idx="4">
                  <c:v>СОШ №7</c:v>
                </c:pt>
                <c:pt idx="5">
                  <c:v>СОШ №10</c:v>
                </c:pt>
                <c:pt idx="6">
                  <c:v>СОШ №13</c:v>
                </c:pt>
                <c:pt idx="7">
                  <c:v>СОШ №3</c:v>
                </c:pt>
                <c:pt idx="8">
                  <c:v>СОШ №8</c:v>
                </c:pt>
                <c:pt idx="9">
                  <c:v>СОШ №4</c:v>
                </c:pt>
                <c:pt idx="10">
                  <c:v>СОШ №6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0.94</c:v>
                </c:pt>
                <c:pt idx="1">
                  <c:v>0.93</c:v>
                </c:pt>
                <c:pt idx="2">
                  <c:v>0.9</c:v>
                </c:pt>
                <c:pt idx="3">
                  <c:v>0.88</c:v>
                </c:pt>
                <c:pt idx="4">
                  <c:v>0.86</c:v>
                </c:pt>
                <c:pt idx="5">
                  <c:v>0.84</c:v>
                </c:pt>
                <c:pt idx="6">
                  <c:v>0.81</c:v>
                </c:pt>
                <c:pt idx="7">
                  <c:v>0.8</c:v>
                </c:pt>
                <c:pt idx="8">
                  <c:v>0.77</c:v>
                </c:pt>
                <c:pt idx="9">
                  <c:v>0.75</c:v>
                </c:pt>
                <c:pt idx="10">
                  <c:v>0.74</c:v>
                </c:pt>
                <c:pt idx="1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7C-4077-AE5B-1266350FF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046592"/>
        <c:axId val="106048128"/>
      </c:barChart>
      <c:catAx>
        <c:axId val="106046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6048128"/>
        <c:crosses val="autoZero"/>
        <c:auto val="1"/>
        <c:lblAlgn val="ctr"/>
        <c:lblOffset val="100"/>
        <c:noMultiLvlLbl val="0"/>
      </c:catAx>
      <c:valAx>
        <c:axId val="106048128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0604659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20-4169-9D9C-FDAEF52F92E5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20-4169-9D9C-FDAEF52F92E5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20-4169-9D9C-FDAEF52F92E5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20-4169-9D9C-FDAEF52F92E5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20-4169-9D9C-FDAEF52F92E5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20-4169-9D9C-FDAEF52F92E5}"/>
                </c:ext>
              </c:extLst>
            </c:dLbl>
            <c:dLbl>
              <c:idx val="1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20-4169-9D9C-FDAEF52F92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Урмышлинская ООШ</c:v>
                </c:pt>
                <c:pt idx="1">
                  <c:v>Н. -Чершелин. НШДС</c:v>
                </c:pt>
                <c:pt idx="2">
                  <c:v>Керлигачская ООШ</c:v>
                </c:pt>
                <c:pt idx="3">
                  <c:v>Зай -Каратайская ООШ </c:v>
                </c:pt>
                <c:pt idx="4">
                  <c:v>Куакбашская ООШ</c:v>
                </c:pt>
                <c:pt idx="5">
                  <c:v>Федотовская ООШ</c:v>
                </c:pt>
                <c:pt idx="6">
                  <c:v>Новоиштирякская НШДС</c:v>
                </c:pt>
                <c:pt idx="7">
                  <c:v>Ст – Иштерякская ООШ</c:v>
                </c:pt>
                <c:pt idx="8">
                  <c:v>Шугуровская СОШ </c:v>
                </c:pt>
                <c:pt idx="9">
                  <c:v>Тимяшевская СОШ</c:v>
                </c:pt>
                <c:pt idx="10">
                  <c:v>Ивановская ООШ</c:v>
                </c:pt>
                <c:pt idx="11">
                  <c:v>Каркалинская ООШ</c:v>
                </c:pt>
                <c:pt idx="12">
                  <c:v>Зеленорощинская СОШ</c:v>
                </c:pt>
                <c:pt idx="13">
                  <c:v>Н – Чершелинская ООШ</c:v>
                </c:pt>
                <c:pt idx="14">
                  <c:v>Ст-Письмянская ООШ</c:v>
                </c:pt>
                <c:pt idx="15">
                  <c:v>Сугушлинская ООШ</c:v>
                </c:pt>
                <c:pt idx="16">
                  <c:v>Старо - Кувакская СОШ</c:v>
                </c:pt>
                <c:pt idx="17">
                  <c:v>Подлесная ООШ</c:v>
                </c:pt>
                <c:pt idx="18">
                  <c:v>Урдалинская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0.8</c:v>
                </c:pt>
                <c:pt idx="7">
                  <c:v>0.8</c:v>
                </c:pt>
                <c:pt idx="8">
                  <c:v>0.78</c:v>
                </c:pt>
                <c:pt idx="9">
                  <c:v>0.77</c:v>
                </c:pt>
                <c:pt idx="10">
                  <c:v>0.75</c:v>
                </c:pt>
                <c:pt idx="11">
                  <c:v>0.67</c:v>
                </c:pt>
                <c:pt idx="12">
                  <c:v>0.67</c:v>
                </c:pt>
                <c:pt idx="13">
                  <c:v>0.67</c:v>
                </c:pt>
                <c:pt idx="14">
                  <c:v>0.6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A20-4169-9D9C-FDAEF52F92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6088704"/>
        <c:axId val="106098688"/>
      </c:barChart>
      <c:catAx>
        <c:axId val="106088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6098688"/>
        <c:crosses val="autoZero"/>
        <c:auto val="1"/>
        <c:lblAlgn val="ctr"/>
        <c:lblOffset val="100"/>
        <c:noMultiLvlLbl val="0"/>
      </c:catAx>
      <c:valAx>
        <c:axId val="106098688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0608870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35034612947713278"/>
                  <c:y val="-6.422113902428866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92E-44A8-B0B5-45B945E1B9E4}"/>
                </c:ext>
              </c:extLst>
            </c:dLbl>
            <c:dLbl>
              <c:idx val="1"/>
              <c:layout>
                <c:manualLayout>
                  <c:x val="-5.872368638208028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92E-44A8-B0B5-45B945E1B9E4}"/>
                </c:ext>
              </c:extLst>
            </c:dLbl>
            <c:dLbl>
              <c:idx val="2"/>
              <c:layout>
                <c:manualLayout>
                  <c:x val="-5.11950086407879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92E-44A8-B0B5-45B945E1B9E4}"/>
                </c:ext>
              </c:extLst>
            </c:dLbl>
            <c:dLbl>
              <c:idx val="3"/>
              <c:layout>
                <c:manualLayout>
                  <c:x val="-4.51720664477540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92E-44A8-B0B5-45B945E1B9E4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92E-44A8-B0B5-45B945E1B9E4}"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92E-44A8-B0B5-45B945E1B9E4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2E-44A8-B0B5-45B945E1B9E4}"/>
                </c:ext>
              </c:extLst>
            </c:dLbl>
            <c:dLbl>
              <c:idx val="7"/>
              <c:layout>
                <c:manualLayout>
                  <c:x val="-3.76433887064617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92E-44A8-B0B5-45B945E1B9E4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92E-44A8-B0B5-45B945E1B9E4}"/>
                </c:ext>
              </c:extLst>
            </c:dLbl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92E-44A8-B0B5-45B945E1B9E4}"/>
                </c:ext>
              </c:extLst>
            </c:dLbl>
            <c:dLbl>
              <c:idx val="10"/>
              <c:layout>
                <c:manualLayout>
                  <c:x val="-0.3162044651342786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92E-44A8-B0B5-45B945E1B9E4}"/>
                </c:ext>
              </c:extLst>
            </c:dLbl>
            <c:dLbl>
              <c:idx val="11"/>
              <c:layout>
                <c:manualLayout>
                  <c:x val="-4.81835375442710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92E-44A8-B0B5-45B945E1B9E4}"/>
                </c:ext>
              </c:extLst>
            </c:dLbl>
            <c:dLbl>
              <c:idx val="12"/>
              <c:layout>
                <c:manualLayout>
                  <c:x val="-4.21605953512371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92E-44A8-B0B5-45B945E1B9E4}"/>
                </c:ext>
              </c:extLst>
            </c:dLbl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92E-44A8-B0B5-45B945E1B9E4}"/>
                </c:ext>
              </c:extLst>
            </c:dLbl>
            <c:dLbl>
              <c:idx val="1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292E-44A8-B0B5-45B945E1B9E4}"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92E-44A8-B0B5-45B945E1B9E4}"/>
                </c:ext>
              </c:extLst>
            </c:dLbl>
            <c:dLbl>
              <c:idx val="1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292E-44A8-B0B5-45B945E1B9E4}"/>
                </c:ext>
              </c:extLst>
            </c:dLbl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92E-44A8-B0B5-45B945E1B9E4}"/>
                </c:ext>
              </c:extLst>
            </c:dLbl>
            <c:dLbl>
              <c:idx val="1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92E-44A8-B0B5-45B945E1B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Каркалинская ООШ</c:v>
                </c:pt>
                <c:pt idx="1">
                  <c:v>Керлигачская ООШ</c:v>
                </c:pt>
                <c:pt idx="2">
                  <c:v>Куакбашская ООШ</c:v>
                </c:pt>
                <c:pt idx="3">
                  <c:v>Н – Чершелинская ООШ</c:v>
                </c:pt>
                <c:pt idx="4">
                  <c:v>Н. -Чершелин. НШДС</c:v>
                </c:pt>
                <c:pt idx="5">
                  <c:v>Новоиштирякская НШДС</c:v>
                </c:pt>
                <c:pt idx="6">
                  <c:v>Ст – Иштерякская ООШ</c:v>
                </c:pt>
                <c:pt idx="7">
                  <c:v>Сугушлинская ООШ</c:v>
                </c:pt>
                <c:pt idx="8">
                  <c:v>Федотовская ООШ</c:v>
                </c:pt>
                <c:pt idx="9">
                  <c:v>Урдалинская ООШ </c:v>
                </c:pt>
                <c:pt idx="10">
                  <c:v>Шугуровская СОШ</c:v>
                </c:pt>
                <c:pt idx="11">
                  <c:v>Зеленорощинская СОШ</c:v>
                </c:pt>
                <c:pt idx="12">
                  <c:v>Урмышлинская ООШ</c:v>
                </c:pt>
                <c:pt idx="13">
                  <c:v>Ст-Письмянская ООШ</c:v>
                </c:pt>
                <c:pt idx="14">
                  <c:v>Зай -Каратайская ООШ </c:v>
                </c:pt>
                <c:pt idx="15">
                  <c:v>Тимяшевская СОШ</c:v>
                </c:pt>
                <c:pt idx="16">
                  <c:v>Подлесная ООШ</c:v>
                </c:pt>
                <c:pt idx="17">
                  <c:v>Ивановская ООШ</c:v>
                </c:pt>
                <c:pt idx="18">
                  <c:v>Старо - Кувакская СОШ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0.88</c:v>
                </c:pt>
                <c:pt idx="17">
                  <c:v>0.75</c:v>
                </c:pt>
                <c:pt idx="18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292E-44A8-B0B5-45B945E1B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808064"/>
        <c:axId val="86809600"/>
      </c:barChart>
      <c:catAx>
        <c:axId val="86808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6809600"/>
        <c:crosses val="autoZero"/>
        <c:auto val="1"/>
        <c:lblAlgn val="ctr"/>
        <c:lblOffset val="100"/>
        <c:noMultiLvlLbl val="0"/>
      </c:catAx>
      <c:valAx>
        <c:axId val="86809600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8680806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666930631823438E-2"/>
          <c:y val="8.8871575094239788E-4"/>
          <c:w val="0.93533311295216726"/>
          <c:h val="0.71363975336420282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№5</c:v>
                </c:pt>
                <c:pt idx="2">
                  <c:v>СОШ №2</c:v>
                </c:pt>
                <c:pt idx="3">
                  <c:v>СОШ №7</c:v>
                </c:pt>
                <c:pt idx="4">
                  <c:v>СОШ №4</c:v>
                </c:pt>
                <c:pt idx="5">
                  <c:v>Гимназия №11</c:v>
                </c:pt>
                <c:pt idx="6">
                  <c:v>СОШ №13</c:v>
                </c:pt>
                <c:pt idx="7">
                  <c:v>СОШ №6</c:v>
                </c:pt>
                <c:pt idx="8">
                  <c:v>СОШ №10</c:v>
                </c:pt>
                <c:pt idx="9">
                  <c:v>СОШ №3</c:v>
                </c:pt>
                <c:pt idx="10">
                  <c:v>СОШ №8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0.84</c:v>
                </c:pt>
                <c:pt idx="1">
                  <c:v>0.8</c:v>
                </c:pt>
                <c:pt idx="2">
                  <c:v>0.77</c:v>
                </c:pt>
                <c:pt idx="3">
                  <c:v>0.71</c:v>
                </c:pt>
                <c:pt idx="4">
                  <c:v>0.69</c:v>
                </c:pt>
                <c:pt idx="5">
                  <c:v>0.66</c:v>
                </c:pt>
                <c:pt idx="6">
                  <c:v>0.65</c:v>
                </c:pt>
                <c:pt idx="7">
                  <c:v>0.62</c:v>
                </c:pt>
                <c:pt idx="8">
                  <c:v>0.61</c:v>
                </c:pt>
                <c:pt idx="9">
                  <c:v>0.6</c:v>
                </c:pt>
                <c:pt idx="10">
                  <c:v>0.59</c:v>
                </c:pt>
                <c:pt idx="1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8B-4B77-B97A-106D672EF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103360"/>
        <c:axId val="87104896"/>
      </c:barChart>
      <c:catAx>
        <c:axId val="87103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7104896"/>
        <c:crosses val="autoZero"/>
        <c:auto val="1"/>
        <c:lblAlgn val="ctr"/>
        <c:lblOffset val="100"/>
        <c:noMultiLvlLbl val="0"/>
      </c:catAx>
      <c:valAx>
        <c:axId val="87104896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8710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25300909985943"/>
          <c:y val="0"/>
          <c:w val="0.88368963541755585"/>
          <c:h val="0.6594745361181534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3A-4C42-864F-BC9011199B64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3A-4C42-864F-BC9011199B64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3A-4C42-864F-BC9011199B64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3A-4C42-864F-BC9011199B64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3A-4C42-864F-BC9011199B64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3A-4C42-864F-BC9011199B64}"/>
                </c:ext>
              </c:extLst>
            </c:dLbl>
            <c:dLbl>
              <c:idx val="1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83A-4C42-864F-BC9011199B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Керлигачская ООШ</c:v>
                </c:pt>
                <c:pt idx="1">
                  <c:v>Н. -Чершелин. НШДС</c:v>
                </c:pt>
                <c:pt idx="2">
                  <c:v>Куакбашская ООШ</c:v>
                </c:pt>
                <c:pt idx="3">
                  <c:v>Федотовская ООШ</c:v>
                </c:pt>
                <c:pt idx="4">
                  <c:v>Урмышлинская ООШ</c:v>
                </c:pt>
                <c:pt idx="5">
                  <c:v>Шугуровская СОШ </c:v>
                </c:pt>
                <c:pt idx="6">
                  <c:v>Ивановская ООШ</c:v>
                </c:pt>
                <c:pt idx="7">
                  <c:v>Ст – Иштерякская ООШ</c:v>
                </c:pt>
                <c:pt idx="8">
                  <c:v>Ст-Письмянская ООШ</c:v>
                </c:pt>
                <c:pt idx="9">
                  <c:v>Новоиштирякская НШДС</c:v>
                </c:pt>
                <c:pt idx="10">
                  <c:v>Тимяшевская СОШ</c:v>
                </c:pt>
                <c:pt idx="11">
                  <c:v>Сугушлинская ООШ</c:v>
                </c:pt>
                <c:pt idx="12">
                  <c:v>Зеленорощинская СОШ </c:v>
                </c:pt>
                <c:pt idx="13">
                  <c:v>Подлесная ООШ</c:v>
                </c:pt>
                <c:pt idx="14">
                  <c:v>Урдалинская ООШ</c:v>
                </c:pt>
                <c:pt idx="15">
                  <c:v>Каркалинская ООШ</c:v>
                </c:pt>
                <c:pt idx="16">
                  <c:v>Н – Чершелинская ООШ</c:v>
                </c:pt>
                <c:pt idx="17">
                  <c:v>Зай -Каратайская ООШ </c:v>
                </c:pt>
                <c:pt idx="18">
                  <c:v>Старо - Кувакская СОШ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0.75</c:v>
                </c:pt>
                <c:pt idx="3">
                  <c:v>0.67</c:v>
                </c:pt>
                <c:pt idx="4">
                  <c:v>0.67</c:v>
                </c:pt>
                <c:pt idx="5">
                  <c:v>0.63</c:v>
                </c:pt>
                <c:pt idx="6">
                  <c:v>0.63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0.59</c:v>
                </c:pt>
                <c:pt idx="11">
                  <c:v>0.5</c:v>
                </c:pt>
                <c:pt idx="12">
                  <c:v>0.5</c:v>
                </c:pt>
                <c:pt idx="13">
                  <c:v>0.5</c:v>
                </c:pt>
                <c:pt idx="14">
                  <c:v>0.5</c:v>
                </c:pt>
                <c:pt idx="15">
                  <c:v>0.33</c:v>
                </c:pt>
                <c:pt idx="16">
                  <c:v>0.33</c:v>
                </c:pt>
                <c:pt idx="17">
                  <c:v>0.33</c:v>
                </c:pt>
                <c:pt idx="18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83A-4C42-864F-BC9011199B6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0440704"/>
        <c:axId val="86530688"/>
      </c:barChart>
      <c:catAx>
        <c:axId val="80440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6530688"/>
        <c:crosses val="autoZero"/>
        <c:auto val="1"/>
        <c:lblAlgn val="ctr"/>
        <c:lblOffset val="100"/>
        <c:noMultiLvlLbl val="0"/>
      </c:catAx>
      <c:valAx>
        <c:axId val="86530688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8044070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05-4EC7-9AD3-204770833663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05-4EC7-9AD3-20477083366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05-4EC7-9AD3-204770833663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05-4EC7-9AD3-204770833663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05-4EC7-9AD3-204770833663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05-4EC7-9AD3-204770833663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ООШ №1</c:v>
                </c:pt>
                <c:pt idx="2">
                  <c:v>СОШ №4</c:v>
                </c:pt>
                <c:pt idx="3">
                  <c:v>СОШ №6</c:v>
                </c:pt>
                <c:pt idx="4">
                  <c:v>СОШ №7</c:v>
                </c:pt>
                <c:pt idx="5">
                  <c:v>Лицей №12</c:v>
                </c:pt>
                <c:pt idx="6">
                  <c:v>СОШ №10</c:v>
                </c:pt>
                <c:pt idx="7">
                  <c:v>Гимназия №11</c:v>
                </c:pt>
                <c:pt idx="8">
                  <c:v>СОШ №5</c:v>
                </c:pt>
                <c:pt idx="9">
                  <c:v>СОШ №8</c:v>
                </c:pt>
                <c:pt idx="10">
                  <c:v>СОШ №13</c:v>
                </c:pt>
                <c:pt idx="11">
                  <c:v>СОШ №3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0.99</c:v>
                </c:pt>
                <c:pt idx="4">
                  <c:v>0.97</c:v>
                </c:pt>
                <c:pt idx="5">
                  <c:v>0.97</c:v>
                </c:pt>
                <c:pt idx="6">
                  <c:v>0.95</c:v>
                </c:pt>
                <c:pt idx="7">
                  <c:v>0.93</c:v>
                </c:pt>
                <c:pt idx="8">
                  <c:v>0.92</c:v>
                </c:pt>
                <c:pt idx="9">
                  <c:v>0.92</c:v>
                </c:pt>
                <c:pt idx="10">
                  <c:v>0.88</c:v>
                </c:pt>
                <c:pt idx="11">
                  <c:v>0.86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505-4EC7-9AD3-2047708336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132992"/>
        <c:axId val="88136704"/>
      </c:barChart>
      <c:catAx>
        <c:axId val="88132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8136704"/>
        <c:crosses val="autoZero"/>
        <c:auto val="1"/>
        <c:lblAlgn val="ctr"/>
        <c:lblOffset val="100"/>
        <c:noMultiLvlLbl val="0"/>
      </c:catAx>
      <c:valAx>
        <c:axId val="88136704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88132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35463992959136337"/>
                  <c:y val="5.48730856641219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B33-4A3F-AD06-48777CC66842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B33-4A3F-AD06-48777CC66842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B33-4A3F-AD06-48777CC66842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B33-4A3F-AD06-48777CC66842}"/>
                </c:ext>
              </c:extLst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B33-4A3F-AD06-48777CC66842}"/>
                </c:ext>
              </c:extLst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B33-4A3F-AD06-48777CC6684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B33-4A3F-AD06-48777CC66842}"/>
                </c:ext>
              </c:extLst>
            </c:dLbl>
            <c:dLbl>
              <c:idx val="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B33-4A3F-AD06-48777CC6684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B33-4A3F-AD06-48777CC66842}"/>
                </c:ext>
              </c:extLst>
            </c:dLbl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B33-4A3F-AD06-48777CC66842}"/>
                </c:ext>
              </c:extLst>
            </c:dLbl>
            <c:dLbl>
              <c:idx val="1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B33-4A3F-AD06-48777CC66842}"/>
                </c:ext>
              </c:extLst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B33-4A3F-AD06-48777CC66842}"/>
                </c:ext>
              </c:extLst>
            </c:dLbl>
            <c:dLbl>
              <c:idx val="1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1B33-4A3F-AD06-48777CC66842}"/>
                </c:ext>
              </c:extLst>
            </c:dLbl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B33-4A3F-AD06-48777CC66842}"/>
                </c:ext>
              </c:extLst>
            </c:dLbl>
            <c:dLbl>
              <c:idx val="1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1B33-4A3F-AD06-48777CC66842}"/>
                </c:ext>
              </c:extLst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1B33-4A3F-AD06-48777CC66842}"/>
                </c:ext>
              </c:extLst>
            </c:dLbl>
            <c:dLbl>
              <c:idx val="16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1B33-4A3F-AD06-48777CC66842}"/>
                </c:ext>
              </c:extLst>
            </c:dLbl>
            <c:dLbl>
              <c:idx val="17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1B33-4A3F-AD06-48777CC66842}"/>
                </c:ext>
              </c:extLst>
            </c:dLbl>
            <c:dLbl>
              <c:idx val="18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1B33-4A3F-AD06-48777CC668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Лист1!$A$2:$A$21</c:f>
              <c:strCache>
                <c:ptCount val="19"/>
                <c:pt idx="0">
                  <c:v>Ст – Иштерякская ООШ</c:v>
                </c:pt>
                <c:pt idx="1">
                  <c:v>Куакбашская ООШ</c:v>
                </c:pt>
                <c:pt idx="2">
                  <c:v>Сугушлинская ООШ</c:v>
                </c:pt>
                <c:pt idx="3">
                  <c:v>Керлигачская ООШ</c:v>
                </c:pt>
                <c:pt idx="4">
                  <c:v>Н. -Чершелин. ш – дет. сад</c:v>
                </c:pt>
                <c:pt idx="5">
                  <c:v>Каркалинская ООШ</c:v>
                </c:pt>
                <c:pt idx="6">
                  <c:v>Новоиштирякская НШДС</c:v>
                </c:pt>
                <c:pt idx="7">
                  <c:v>Н – Чершелинская ООШ</c:v>
                </c:pt>
                <c:pt idx="8">
                  <c:v>Урдалинская ООШ</c:v>
                </c:pt>
                <c:pt idx="9">
                  <c:v>Шугуровская СОШ</c:v>
                </c:pt>
                <c:pt idx="10">
                  <c:v>Зай -Каратайская ООШ </c:v>
                </c:pt>
                <c:pt idx="11">
                  <c:v>Тимяшевская СОШ</c:v>
                </c:pt>
                <c:pt idx="12">
                  <c:v>Зеленорощинская СОШ </c:v>
                </c:pt>
                <c:pt idx="13">
                  <c:v>Ст-Письмянская ООШ</c:v>
                </c:pt>
                <c:pt idx="14">
                  <c:v>Подлесная ООШ</c:v>
                </c:pt>
                <c:pt idx="15">
                  <c:v>Старо - Кувакская СОШ</c:v>
                </c:pt>
                <c:pt idx="16">
                  <c:v>Федотовская ООШ</c:v>
                </c:pt>
                <c:pt idx="17">
                  <c:v>Урмышлинская ООШ</c:v>
                </c:pt>
                <c:pt idx="18">
                  <c:v>Ивановская ООШ</c:v>
                </c:pt>
              </c:strCache>
            </c:strRef>
          </c:cat>
          <c:val>
            <c:numRef>
              <c:f>Лист1!$B$2:$B$21</c:f>
              <c:numCache>
                <c:formatCode>0%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0.83</c:v>
                </c:pt>
                <c:pt idx="13">
                  <c:v>0.8</c:v>
                </c:pt>
                <c:pt idx="14">
                  <c:v>0.75</c:v>
                </c:pt>
                <c:pt idx="15">
                  <c:v>0.71</c:v>
                </c:pt>
                <c:pt idx="16">
                  <c:v>0.67</c:v>
                </c:pt>
                <c:pt idx="17">
                  <c:v>0.67</c:v>
                </c:pt>
                <c:pt idx="18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1B33-4A3F-AD06-48777CC66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236928"/>
        <c:axId val="104238464"/>
      </c:barChart>
      <c:catAx>
        <c:axId val="104236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4238464"/>
        <c:crosses val="autoZero"/>
        <c:auto val="1"/>
        <c:lblAlgn val="ctr"/>
        <c:lblOffset val="100"/>
        <c:noMultiLvlLbl val="0"/>
      </c:catAx>
      <c:valAx>
        <c:axId val="104238464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04236928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407819872694834E-2"/>
          <c:y val="6.3266199758791383E-3"/>
          <c:w val="0.93533311295216726"/>
          <c:h val="0.713639753364203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№2</c:v>
                </c:pt>
                <c:pt idx="2">
                  <c:v>СОШ №5</c:v>
                </c:pt>
                <c:pt idx="3">
                  <c:v>СОШ №7</c:v>
                </c:pt>
                <c:pt idx="4">
                  <c:v>СОШ №4</c:v>
                </c:pt>
                <c:pt idx="5">
                  <c:v>Гимназия №11</c:v>
                </c:pt>
                <c:pt idx="6">
                  <c:v>СОШ №13</c:v>
                </c:pt>
                <c:pt idx="7">
                  <c:v>СОШ №6</c:v>
                </c:pt>
                <c:pt idx="8">
                  <c:v>СОШ №10</c:v>
                </c:pt>
                <c:pt idx="9">
                  <c:v>СОШ №8</c:v>
                </c:pt>
                <c:pt idx="10">
                  <c:v>ООШ №1</c:v>
                </c:pt>
                <c:pt idx="11">
                  <c:v>СОШ №3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0.78</c:v>
                </c:pt>
                <c:pt idx="1">
                  <c:v>0.76</c:v>
                </c:pt>
                <c:pt idx="2">
                  <c:v>0.71</c:v>
                </c:pt>
                <c:pt idx="3">
                  <c:v>0.71</c:v>
                </c:pt>
                <c:pt idx="4">
                  <c:v>0.69</c:v>
                </c:pt>
                <c:pt idx="5">
                  <c:v>0.69</c:v>
                </c:pt>
                <c:pt idx="6">
                  <c:v>0.69</c:v>
                </c:pt>
                <c:pt idx="7">
                  <c:v>0.66</c:v>
                </c:pt>
                <c:pt idx="8">
                  <c:v>0.65</c:v>
                </c:pt>
                <c:pt idx="9">
                  <c:v>0.64</c:v>
                </c:pt>
                <c:pt idx="10">
                  <c:v>0.6</c:v>
                </c:pt>
                <c:pt idx="11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3A-45F5-B648-205929699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582912"/>
        <c:axId val="104251776"/>
      </c:barChart>
      <c:catAx>
        <c:axId val="102582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4251776"/>
        <c:crosses val="autoZero"/>
        <c:auto val="1"/>
        <c:lblAlgn val="ctr"/>
        <c:lblOffset val="100"/>
        <c:noMultiLvlLbl val="0"/>
      </c:catAx>
      <c:valAx>
        <c:axId val="104251776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025829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25300909985943"/>
          <c:y val="0"/>
          <c:w val="0.88368963541755585"/>
          <c:h val="0.65947453611815299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3A-4C42-864F-BC9011199B64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3A-4C42-864F-BC9011199B64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3A-4C42-864F-BC9011199B64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3A-4C42-864F-BC9011199B64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3A-4C42-864F-BC9011199B64}"/>
                </c:ext>
              </c:extLst>
            </c:dLbl>
            <c:dLbl>
              <c:idx val="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3A-4C42-864F-BC9011199B64}"/>
                </c:ext>
              </c:extLst>
            </c:dLbl>
            <c:dLbl>
              <c:idx val="1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83A-4C42-864F-BC9011199B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Н. -Чершелин. НШДС</c:v>
                </c:pt>
                <c:pt idx="1">
                  <c:v>Н – Чершелинская ООШ</c:v>
                </c:pt>
                <c:pt idx="2">
                  <c:v>Федотовская ООШ</c:v>
                </c:pt>
                <c:pt idx="3">
                  <c:v>Шугуровская СОШ </c:v>
                </c:pt>
                <c:pt idx="4">
                  <c:v>Тимяшевская СОШ</c:v>
                </c:pt>
                <c:pt idx="5">
                  <c:v>Новоиштирякская НШДС</c:v>
                </c:pt>
                <c:pt idx="6">
                  <c:v>Керлигачская ООШ</c:v>
                </c:pt>
                <c:pt idx="7">
                  <c:v>Сугушлинская ООШ</c:v>
                </c:pt>
                <c:pt idx="8">
                  <c:v>Урдалинская ООШ </c:v>
                </c:pt>
                <c:pt idx="9">
                  <c:v>Ивановская ООШ</c:v>
                </c:pt>
                <c:pt idx="10">
                  <c:v>Зеленорощинская СОШ </c:v>
                </c:pt>
                <c:pt idx="11">
                  <c:v>Куакбашская ООШ</c:v>
                </c:pt>
                <c:pt idx="12">
                  <c:v>Зай -Каратайская ООШ </c:v>
                </c:pt>
                <c:pt idx="13">
                  <c:v>Старо - Кувакская СОШ</c:v>
                </c:pt>
                <c:pt idx="14">
                  <c:v>Ст – Иштерякская ООШ</c:v>
                </c:pt>
                <c:pt idx="15">
                  <c:v>Подлесная ООШ</c:v>
                </c:pt>
                <c:pt idx="16">
                  <c:v>Каркалинская ООШ</c:v>
                </c:pt>
                <c:pt idx="17">
                  <c:v>Урмышлинская ООШ</c:v>
                </c:pt>
                <c:pt idx="18">
                  <c:v>Ст-Письмянская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0.67</c:v>
                </c:pt>
                <c:pt idx="2">
                  <c:v>0.67</c:v>
                </c:pt>
                <c:pt idx="3">
                  <c:v>0.65</c:v>
                </c:pt>
                <c:pt idx="4">
                  <c:v>0.62</c:v>
                </c:pt>
                <c:pt idx="5">
                  <c:v>0.6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0.5</c:v>
                </c:pt>
                <c:pt idx="12">
                  <c:v>0.5</c:v>
                </c:pt>
                <c:pt idx="13">
                  <c:v>0.43</c:v>
                </c:pt>
                <c:pt idx="14">
                  <c:v>0.4</c:v>
                </c:pt>
                <c:pt idx="15">
                  <c:v>0.38</c:v>
                </c:pt>
                <c:pt idx="16">
                  <c:v>0.33</c:v>
                </c:pt>
                <c:pt idx="17">
                  <c:v>0.33</c:v>
                </c:pt>
                <c:pt idx="18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83A-4C42-864F-BC9011199B6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4669184"/>
        <c:axId val="104670720"/>
      </c:barChart>
      <c:catAx>
        <c:axId val="104669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4670720"/>
        <c:crosses val="autoZero"/>
        <c:auto val="1"/>
        <c:lblAlgn val="ctr"/>
        <c:lblOffset val="100"/>
        <c:noMultiLvlLbl val="0"/>
      </c:catAx>
      <c:valAx>
        <c:axId val="104670720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0466918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19-4097-83D5-585CCBB8AB85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19-4097-83D5-585CCBB8AB8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19-4097-83D5-585CCBB8AB85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19-4097-83D5-585CCBB8AB85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19-4097-83D5-585CCBB8AB85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19-4097-83D5-585CCBB8AB8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№6</c:v>
                </c:pt>
                <c:pt idx="1">
                  <c:v>СОШ №2</c:v>
                </c:pt>
                <c:pt idx="2">
                  <c:v>СОШ №13</c:v>
                </c:pt>
                <c:pt idx="3">
                  <c:v>СОШ №3</c:v>
                </c:pt>
                <c:pt idx="4">
                  <c:v>СОШ №10</c:v>
                </c:pt>
                <c:pt idx="5">
                  <c:v>Лицей №12</c:v>
                </c:pt>
                <c:pt idx="6">
                  <c:v>СОШ №4</c:v>
                </c:pt>
                <c:pt idx="7">
                  <c:v>СОШ №7</c:v>
                </c:pt>
                <c:pt idx="8">
                  <c:v>СОШ №8</c:v>
                </c:pt>
                <c:pt idx="9">
                  <c:v>Гимназия №11</c:v>
                </c:pt>
                <c:pt idx="10">
                  <c:v>СОШ №5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0.98</c:v>
                </c:pt>
                <c:pt idx="10">
                  <c:v>0.96</c:v>
                </c:pt>
                <c:pt idx="1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219-4097-83D5-585CCBB8AB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036416"/>
        <c:axId val="105046400"/>
      </c:barChart>
      <c:catAx>
        <c:axId val="105036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5046400"/>
        <c:crosses val="autoZero"/>
        <c:auto val="1"/>
        <c:lblAlgn val="ctr"/>
        <c:lblOffset val="100"/>
        <c:noMultiLvlLbl val="0"/>
      </c:catAx>
      <c:valAx>
        <c:axId val="105046400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050364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0.78049</cdr:x>
      <cdr:y>0.07669</cdr:y>
    </cdr:from>
    <cdr:to>
      <cdr:x>0.97347</cdr:x>
      <cdr:y>0.16259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858048" y="357190"/>
          <a:ext cx="1695690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ЛМР –67,6%</a:t>
          </a:r>
          <a:endParaRPr lang="ru-RU" sz="20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0.7205</cdr:x>
      <cdr:y>0.02933</cdr:y>
    </cdr:from>
    <cdr:to>
      <cdr:x>0.90899</cdr:x>
      <cdr:y>0.10513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076994" y="142876"/>
          <a:ext cx="1589845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ЛМР –67%</a:t>
          </a:r>
          <a:endParaRPr lang="ru-RU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0.76444</cdr:x>
      <cdr:y>0.04399</cdr:y>
    </cdr:from>
    <cdr:to>
      <cdr:x>0.98306</cdr:x>
      <cdr:y>0.13871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429389" y="185828"/>
          <a:ext cx="1838746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ЛМР –83,2%</a:t>
          </a:r>
          <a:endParaRPr lang="ru-RU" sz="2000" b="1" dirty="0">
            <a:solidFill>
              <a:schemeClr val="accent2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27.09.2021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00042"/>
            <a:ext cx="8429652" cy="3643314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входных контрольных работ учащихся 4 классов 2021-2022 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3296016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142900"/>
            <a:ext cx="871252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8364113"/>
              </p:ext>
            </p:extLst>
          </p:nvPr>
        </p:nvGraphicFramePr>
        <p:xfrm>
          <a:off x="214282" y="928670"/>
          <a:ext cx="9110246" cy="5319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504960" cy="12144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142976" y="2216142"/>
            <a:ext cx="7858180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305588"/>
              </p:ext>
            </p:extLst>
          </p:nvPr>
        </p:nvGraphicFramePr>
        <p:xfrm>
          <a:off x="446008" y="1268760"/>
          <a:ext cx="8715436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715404" cy="114300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Качество знаний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39427" y="1741025"/>
            <a:ext cx="2465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ЛМР – 67%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326467"/>
              </p:ext>
            </p:extLst>
          </p:nvPr>
        </p:nvGraphicFramePr>
        <p:xfrm>
          <a:off x="0" y="928670"/>
          <a:ext cx="9144000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-1"/>
            <a:ext cx="8605620" cy="78026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571504" y="2276872"/>
            <a:ext cx="8429652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41648"/>
              </p:ext>
            </p:extLst>
          </p:nvPr>
        </p:nvGraphicFramePr>
        <p:xfrm>
          <a:off x="0" y="857232"/>
          <a:ext cx="9144000" cy="5827173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6531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2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1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cs typeface="Times New Roman" pitchFamily="18" charset="0"/>
                        </a:rPr>
                        <a:t>Допущенные ошибки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 выполнивших 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9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Правописание сочетаний ЧК, ЧН, ЧА, ЩА</a:t>
                      </a: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89%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Безударные гласные в корне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84%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Пропуск, замена, искажение букв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Правописание словарных слов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82%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1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Оформление предложения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91%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6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Правописание непроизносимых согласных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89%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81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Большая буква в собственных именах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95%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045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Правописание удвоенных согласных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81%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заданий(диктант)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6175612"/>
              </p:ext>
            </p:extLst>
          </p:nvPr>
        </p:nvGraphicFramePr>
        <p:xfrm>
          <a:off x="-32" y="714356"/>
          <a:ext cx="9144064" cy="6077458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6786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02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Допущенные ошибки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выполнивших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83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Фонетический разбор слова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(88%)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Синтаксический разбор предложений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(45%)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11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Разбор слов по составу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(72%)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4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Определение главной мысли текста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(75 %)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0"/>
            <a:ext cx="6000792" cy="6429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заданий(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гр.з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8926808" cy="5443542"/>
          </a:xfrm>
        </p:spPr>
        <p:txBody>
          <a:bodyPr>
            <a:normAutofit/>
          </a:bodyPr>
          <a:lstStyle/>
          <a:p>
            <a:pPr marL="596646" lvl="0" indent="-5143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Результаты  входных контрольных работ по русскому языку в 4  классах считать удовлетворительными, показатели успеваемости недостаточными.</a:t>
            </a: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-214338"/>
            <a:ext cx="8783964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785926"/>
            <a:ext cx="8286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на заседаниях ШМО проанализировать результаты контрольных работ по русскому языку и  запланировать систему мер, направленных на улучшение и стабилизацию результатов учащихся в течение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- организовать работу учителей по устранению выявленных пробелов в знаниях учащихся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систематически)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целью ликвидации пробелов в знаниях организовать работу с учащимися по индивидуальным планам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систематически)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0"/>
            <a:ext cx="8426774" cy="3643314"/>
          </a:xfrm>
        </p:spPr>
        <p:txBody>
          <a:bodyPr>
            <a:normAutofit fontScale="25000" lnSpcReduction="20000"/>
          </a:bodyPr>
          <a:lstStyle/>
          <a:p>
            <a:pPr lvl="3">
              <a:buNone/>
            </a:pPr>
            <a:endParaRPr lang="ru-RU" sz="14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3">
              <a:buNone/>
            </a:pPr>
            <a:r>
              <a:rPr lang="ru-RU" sz="1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  <a:r>
              <a:rPr lang="ru-RU" sz="14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endParaRPr lang="ru-RU" sz="1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919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820 (89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«5» -  238 (29%) 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«4» -  444 (54%)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«3» -  133 (16%)   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28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(1%)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Успеваемость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– 99,4%       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Качество знаний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–83,2%   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-    4,2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42910" y="214290"/>
            <a:ext cx="8286808" cy="1214446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6971676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142900"/>
            <a:ext cx="8783964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195297"/>
              </p:ext>
            </p:extLst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57224" y="-142900"/>
            <a:ext cx="8076464" cy="15605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919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819 (89%)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169 (21%)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385 (47%)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239 (29%)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26 (3%)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97%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67,6%                 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Средняя оценка 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3,85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71472" y="2000240"/>
            <a:ext cx="8572528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7212845"/>
              </p:ext>
            </p:extLst>
          </p:nvPr>
        </p:nvGraphicFramePr>
        <p:xfrm>
          <a:off x="448051" y="1246912"/>
          <a:ext cx="8643966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2330" y="1000108"/>
            <a:ext cx="2071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ЛМР – 83,2%</a:t>
            </a:r>
            <a:endParaRPr lang="ru-RU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0314848"/>
              </p:ext>
            </p:extLst>
          </p:nvPr>
        </p:nvGraphicFramePr>
        <p:xfrm>
          <a:off x="-1" y="1214422"/>
          <a:ext cx="8410575" cy="422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219100"/>
            <a:ext cx="8929718" cy="15605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Качество знаний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94405" y="2132856"/>
            <a:ext cx="8429652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6864706"/>
              </p:ext>
            </p:extLst>
          </p:nvPr>
        </p:nvGraphicFramePr>
        <p:xfrm>
          <a:off x="-1764704" y="836712"/>
          <a:ext cx="452948" cy="642942"/>
        </p:xfrm>
        <a:graphic>
          <a:graphicData uri="http://schemas.openxmlformats.org/drawingml/2006/table">
            <a:tbl>
              <a:tblPr/>
              <a:tblGrid>
                <a:gridCol w="327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9827" marR="49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9827" marR="49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2540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sz="40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092012"/>
              </p:ext>
            </p:extLst>
          </p:nvPr>
        </p:nvGraphicFramePr>
        <p:xfrm>
          <a:off x="0" y="642918"/>
          <a:ext cx="9072594" cy="6189153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638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Задания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 выполнивших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4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Царства природы (вопросы №1,2,3,5,6)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56%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4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Окружающая среда для живых организмов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89%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91%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440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Свойства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воздуха (вопрос №4)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76%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6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Название науки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97%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170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Растения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водоема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92%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56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Правила безопасности жизнедеятельности (вопрос №7)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77%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56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Органы и части тела (вопросы №8)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86%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94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Географическое название страны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89%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639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Название столицы страны, региона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83%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5633" marR="656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5857884" cy="48006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26808" cy="8572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i="1" dirty="0" smtClean="0">
                <a:solidFill>
                  <a:srgbClr val="0070C0"/>
                </a:solidFill>
              </a:rPr>
              <a:t>  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642918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 входных контрольных работ по окружающему миру в  4   классах  считать удовлетворительными, показатели успеваемости недостаточными.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785926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 заседаниях ШМО проанализировать результаты контрольных работ по окружающему миру и  запланировать систему мер, направленных на улучшение и стабилизацию результатов учащихся в течение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-организовать работу учителей по устранению выявленных пробелов в знаниях учащихся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систематически)</a:t>
            </a:r>
          </a:p>
          <a:p>
            <a:pPr marL="596646" indent="-514350"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-с целью ликвидации пробелов в знаниях организовать работу </a:t>
            </a:r>
          </a:p>
          <a:p>
            <a:pPr marL="596646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 учащимися по индивидуальным планам(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срок: систематически)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1691219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-142900"/>
            <a:ext cx="806958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019606"/>
              </p:ext>
            </p:extLst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66" y="-285776"/>
            <a:ext cx="7498080" cy="15605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071538" y="2000240"/>
            <a:ext cx="7572428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4081125"/>
              </p:ext>
            </p:extLst>
          </p:nvPr>
        </p:nvGraphicFramePr>
        <p:xfrm>
          <a:off x="755576" y="1135933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715404" cy="107157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15140" y="928670"/>
            <a:ext cx="2080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ЛМР – 67,6%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8214659"/>
              </p:ext>
            </p:extLst>
          </p:nvPr>
        </p:nvGraphicFramePr>
        <p:xfrm>
          <a:off x="214282" y="1214422"/>
          <a:ext cx="8786874" cy="4657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715404" cy="114300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Качество знаний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611560" y="2492896"/>
            <a:ext cx="8532440" cy="72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1732987"/>
              </p:ext>
            </p:extLst>
          </p:nvPr>
        </p:nvGraphicFramePr>
        <p:xfrm>
          <a:off x="-1620688" y="2132856"/>
          <a:ext cx="150634" cy="3578170"/>
        </p:xfrm>
        <a:graphic>
          <a:graphicData uri="http://schemas.openxmlformats.org/drawingml/2006/table">
            <a:tbl>
              <a:tblPr/>
              <a:tblGrid>
                <a:gridCol w="150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1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5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4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1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5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5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7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498080" cy="21431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Выполнение заданий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126029"/>
              </p:ext>
            </p:extLst>
          </p:nvPr>
        </p:nvGraphicFramePr>
        <p:xfrm>
          <a:off x="0" y="696874"/>
          <a:ext cx="9072594" cy="6203561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6500826">
                  <a:extLst>
                    <a:ext uri="{9D8B030D-6E8A-4147-A177-3AD203B41FA5}">
                      <a16:colId xmlns:a16="http://schemas.microsoft.com/office/drawing/2014/main" val="2569598776"/>
                    </a:ext>
                  </a:extLst>
                </a:gridCol>
                <a:gridCol w="2571768">
                  <a:extLst>
                    <a:ext uri="{9D8B030D-6E8A-4147-A177-3AD203B41FA5}">
                      <a16:colId xmlns:a16="http://schemas.microsoft.com/office/drawing/2014/main" val="2543515818"/>
                    </a:ext>
                  </a:extLst>
                </a:gridCol>
              </a:tblGrid>
              <a:tr h="676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Допущенные ошибки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выполнивших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5056139"/>
                  </a:ext>
                </a:extLst>
              </a:tr>
              <a:tr h="10976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Допустили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ошибку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краткой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записи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kumimoji="0" lang="ru-RU" sz="20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Допустили ошибку в решении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76%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139910"/>
                  </a:ext>
                </a:extLst>
              </a:tr>
              <a:tr h="6586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Ошибки в вычислениях, неумение определять порядок действий в выражениях.</a:t>
                      </a:r>
                      <a:endParaRPr kumimoji="0"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418340"/>
                  </a:ext>
                </a:extLst>
              </a:tr>
              <a:tr h="8673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Вычисления в столбик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257310"/>
                  </a:ext>
                </a:extLst>
              </a:tr>
              <a:tr h="13190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Задание на нахождение периметра и площади прямоугольника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724597"/>
                  </a:ext>
                </a:extLst>
              </a:tr>
              <a:tr h="8139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Ошибки в переводе из одной единицы измерения в другую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878455"/>
                  </a:ext>
                </a:extLst>
              </a:tr>
              <a:tr h="7280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Задача на логику. Работа с таблицей.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87956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715404" cy="1500198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Результаты входных контрольных работ  по математике в 4  классах считать удовлетворительными, показатели успеваемости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908" y="-500090"/>
            <a:ext cx="9001188" cy="207170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714488"/>
            <a:ext cx="88582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-на заседаниях ШМО проанализировать результаты  входных контрольных работ по математике и  запланировать систему мер, направленных на улучшение и стабилизацию результатов учащихся в течение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организовать работу учителей по устранению выявленных пробелов в знаниях учащихся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систематически).</a:t>
            </a:r>
          </a:p>
          <a:p>
            <a:pPr marL="596646" indent="-514350"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- с целью ликвидации пробелов в знаниях организовать работу с учащимися по индивидуальным  планам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срок: систематически)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3042" y="-3857676"/>
            <a:ext cx="7143800" cy="457203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Русский язык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58" y="714356"/>
            <a:ext cx="7858180" cy="260985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919</a:t>
            </a:r>
          </a:p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810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(88%)</a:t>
            </a:r>
          </a:p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- 163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( 20%)</a:t>
            </a:r>
          </a:p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«4»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- 380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(47%)</a:t>
            </a:r>
          </a:p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- 226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(28%)</a:t>
            </a:r>
          </a:p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- 41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Успеваемость –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95%               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Качество знаний –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67%            </a:t>
            </a:r>
          </a:p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–   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3,8 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5892</TotalTime>
  <Words>610</Words>
  <Application>Microsoft Office PowerPoint</Application>
  <PresentationFormat>Экран (4:3)</PresentationFormat>
  <Paragraphs>186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                                Результаты входных контрольных работ учащихся 4 классов 2021-2022 учебного года   </vt:lpstr>
      <vt:lpstr>              Математика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      Качество знаний по сельским школам</vt:lpstr>
      <vt:lpstr>          Выполнение заданий </vt:lpstr>
      <vt:lpstr>     Выводы: </vt:lpstr>
      <vt:lpstr>          Русский язык </vt:lpstr>
      <vt:lpstr>     Успеваемость по городским школам</vt:lpstr>
      <vt:lpstr>Успеваемость по сельским школам</vt:lpstr>
      <vt:lpstr>  Качество знаний по городским школам</vt:lpstr>
      <vt:lpstr>Качество знаний по сельским школам</vt:lpstr>
      <vt:lpstr>     Выполнение заданий(диктант)</vt:lpstr>
      <vt:lpstr>Выполнение заданий(гр.з)</vt:lpstr>
      <vt:lpstr>   Выводы:</vt:lpstr>
      <vt:lpstr>Презентация PowerPoint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    Качество знаний по сельским школам</vt:lpstr>
      <vt:lpstr>            Выполнение заданий</vt:lpstr>
      <vt:lpstr>  Выводы   </vt:lpstr>
    </vt:vector>
  </TitlesOfParts>
  <Company>ИМЦ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new-pc</cp:lastModifiedBy>
  <cp:revision>843</cp:revision>
  <dcterms:created xsi:type="dcterms:W3CDTF">2012-12-17T07:09:56Z</dcterms:created>
  <dcterms:modified xsi:type="dcterms:W3CDTF">2021-09-27T06:52:30Z</dcterms:modified>
</cp:coreProperties>
</file>